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9" r:id="rId3"/>
    <p:sldId id="257" r:id="rId4"/>
    <p:sldId id="258" r:id="rId5"/>
    <p:sldId id="262" r:id="rId6"/>
    <p:sldId id="264" r:id="rId7"/>
    <p:sldId id="265" r:id="rId8"/>
    <p:sldId id="266" r:id="rId9"/>
    <p:sldId id="267" r:id="rId10"/>
    <p:sldId id="268" r:id="rId11"/>
    <p:sldId id="263" r:id="rId12"/>
    <p:sldId id="260" r:id="rId13"/>
    <p:sldId id="269" r:id="rId14"/>
    <p:sldId id="270"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A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3673"/>
  </p:normalViewPr>
  <p:slideViewPr>
    <p:cSldViewPr snapToGrid="0" snapToObjects="1">
      <p:cViewPr>
        <p:scale>
          <a:sx n="89" d="100"/>
          <a:sy n="89" d="100"/>
        </p:scale>
        <p:origin x="232" y="5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png>
</file>

<file path=ppt/media/image11.png>
</file>

<file path=ppt/media/image12.png>
</file>

<file path=ppt/media/image2.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21178E-E315-914B-AF30-6D9DC1840D65}" type="datetimeFigureOut">
              <a:rPr lang="en-US" smtClean="0"/>
              <a:t>10/11/18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995B21-B258-0041-85C6-CD6EF8BBFD8E}" type="slidenum">
              <a:rPr lang="en-US" smtClean="0"/>
              <a:t>‹#›</a:t>
            </a:fld>
            <a:endParaRPr lang="en-US"/>
          </a:p>
        </p:txBody>
      </p:sp>
    </p:spTree>
    <p:extLst>
      <p:ext uri="{BB962C8B-B14F-4D97-AF65-F5344CB8AC3E}">
        <p14:creationId xmlns:p14="http://schemas.microsoft.com/office/powerpoint/2010/main" val="11790569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 Id="rId3" Type="http://schemas.openxmlformats.org/officeDocument/2006/relationships/hyperlink" Target="https://render.githubusercontent.com/view/import.io"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ubmarinecablemap.com/" TargetMode="External"/><Relationship Id="rId4" Type="http://schemas.openxmlformats.org/officeDocument/2006/relationships/hyperlink" Target="https://djangogirls.org/" TargetMode="External"/><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 every day data science and data mining web scraping is a common technique to to collect information from the Internet. Let's face it we all have done it somehow, but </a:t>
            </a:r>
            <a:r>
              <a:rPr lang="en-US" i="1" dirty="0" smtClean="0"/>
              <a:t>copy &amp; paste</a:t>
            </a:r>
            <a:r>
              <a:rPr lang="en-US" dirty="0" smtClean="0"/>
              <a:t> is not so efficient... There are a couple of free tools to create a databases from online texts, such as </a:t>
            </a:r>
            <a:r>
              <a:rPr lang="en-US" u="sng" dirty="0" smtClean="0">
                <a:hlinkClick r:id="rId3"/>
              </a:rPr>
              <a:t>import.io</a:t>
            </a:r>
            <a:r>
              <a:rPr lang="en-US" dirty="0" smtClean="0"/>
              <a:t>, but today we are going to learn how to do with Python using the HTML code of a website.</a:t>
            </a:r>
          </a:p>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2</a:t>
            </a:fld>
            <a:endParaRPr lang="en-US"/>
          </a:p>
        </p:txBody>
      </p:sp>
    </p:spTree>
    <p:extLst>
      <p:ext uri="{BB962C8B-B14F-4D97-AF65-F5344CB8AC3E}">
        <p14:creationId xmlns:p14="http://schemas.microsoft.com/office/powerpoint/2010/main" val="10651211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11</a:t>
            </a:fld>
            <a:endParaRPr lang="en-US"/>
          </a:p>
        </p:txBody>
      </p:sp>
    </p:spTree>
    <p:extLst>
      <p:ext uri="{BB962C8B-B14F-4D97-AF65-F5344CB8AC3E}">
        <p14:creationId xmlns:p14="http://schemas.microsoft.com/office/powerpoint/2010/main" val="1579500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most basic tag, &lt;html&gt;, is always the beginning of any webpage and &lt;/html&gt; is always the end. As you can see, the whole content of the website goes between the beginning tag &lt;html&gt; and closing tag &lt;/html&gt; * &lt;p&gt; is a tag for paragraph elements; &lt;/p&gt; closes each paragraph Each HTML page is also divided into two elements: head and body.</a:t>
            </a:r>
          </a:p>
          <a:p>
            <a:r>
              <a:rPr lang="en-US" dirty="0" smtClean="0"/>
              <a:t>* head is an element that contains information about the document that is not displayed on the screen. * body is an element that contains everything else that is displayed as part of the web page. We use &lt;head&gt; to tell the browser about the configuration of the page, and &lt;body&gt; to tell it what is actually on the page. And this body part is the important for us, when we want to </a:t>
            </a:r>
            <a:r>
              <a:rPr lang="en-US" dirty="0" err="1" smtClean="0"/>
              <a:t>extact</a:t>
            </a:r>
            <a:r>
              <a:rPr lang="en-US" dirty="0" smtClean="0"/>
              <a:t> information from a site. The HTML code such as python code is a structured text file </a:t>
            </a:r>
            <a:r>
              <a:rPr lang="en-US" dirty="0" err="1" smtClean="0"/>
              <a:t>whith</a:t>
            </a:r>
            <a:r>
              <a:rPr lang="en-US" dirty="0" smtClean="0"/>
              <a:t> different tags telling where to put what on the website.</a:t>
            </a:r>
          </a:p>
          <a:p>
            <a:r>
              <a:rPr lang="en-US" dirty="0" smtClean="0"/>
              <a:t>As you can see tag helps to navigate through the website, and that is what we use when we decide which part of the html file we would like to store as a variable.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12</a:t>
            </a:fld>
            <a:endParaRPr lang="en-US"/>
          </a:p>
        </p:txBody>
      </p:sp>
    </p:spTree>
    <p:extLst>
      <p:ext uri="{BB962C8B-B14F-4D97-AF65-F5344CB8AC3E}">
        <p14:creationId xmlns:p14="http://schemas.microsoft.com/office/powerpoint/2010/main" val="8238856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most basic tag, &lt;html&gt;, is always the beginning of any webpage and &lt;/html&gt; is always the end. As you can see, the whole content of the website goes between the beginning tag &lt;html&gt; and closing tag &lt;/html&gt; * &lt;p&gt; is a tag for paragraph elements; &lt;/p&gt; closes each paragraph Each HTML page is also divided into two elements: head and body.</a:t>
            </a:r>
          </a:p>
          <a:p>
            <a:r>
              <a:rPr lang="en-US" dirty="0" smtClean="0"/>
              <a:t>* head is an element that contains information about the document that is not displayed on the screen. * body is an element that contains everything else that is displayed as part of the web page. We use &lt;head&gt; to tell the browser about the configuration of the page, and &lt;body&gt; to tell it what is actually on the page. And this body part is the important for us, when we want to </a:t>
            </a:r>
            <a:r>
              <a:rPr lang="en-US" dirty="0" err="1" smtClean="0"/>
              <a:t>extact</a:t>
            </a:r>
            <a:r>
              <a:rPr lang="en-US" dirty="0" smtClean="0"/>
              <a:t> information from a site. The HTML code such as python code is a structured text file </a:t>
            </a:r>
            <a:r>
              <a:rPr lang="en-US" dirty="0" err="1" smtClean="0"/>
              <a:t>whith</a:t>
            </a:r>
            <a:r>
              <a:rPr lang="en-US" dirty="0" smtClean="0"/>
              <a:t> different tags telling where to put what on the website.</a:t>
            </a:r>
          </a:p>
          <a:p>
            <a:r>
              <a:rPr lang="en-US" dirty="0" smtClean="0"/>
              <a:t>As you can see tag helps to navigate through the website, and that is what we use when we decide which part of the html file we would like to store as a variable.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13</a:t>
            </a:fld>
            <a:endParaRPr lang="en-US"/>
          </a:p>
        </p:txBody>
      </p:sp>
    </p:spTree>
    <p:extLst>
      <p:ext uri="{BB962C8B-B14F-4D97-AF65-F5344CB8AC3E}">
        <p14:creationId xmlns:p14="http://schemas.microsoft.com/office/powerpoint/2010/main" val="1920162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14</a:t>
            </a:fld>
            <a:endParaRPr lang="en-US"/>
          </a:p>
        </p:txBody>
      </p:sp>
    </p:spTree>
    <p:extLst>
      <p:ext uri="{BB962C8B-B14F-4D97-AF65-F5344CB8AC3E}">
        <p14:creationId xmlns:p14="http://schemas.microsoft.com/office/powerpoint/2010/main" val="14854527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15</a:t>
            </a:fld>
            <a:endParaRPr lang="en-US"/>
          </a:p>
        </p:txBody>
      </p:sp>
    </p:spTree>
    <p:extLst>
      <p:ext uri="{BB962C8B-B14F-4D97-AF65-F5344CB8AC3E}">
        <p14:creationId xmlns:p14="http://schemas.microsoft.com/office/powerpoint/2010/main" val="1810782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16</a:t>
            </a:fld>
            <a:endParaRPr lang="en-US"/>
          </a:p>
        </p:txBody>
      </p:sp>
    </p:spTree>
    <p:extLst>
      <p:ext uri="{BB962C8B-B14F-4D97-AF65-F5344CB8AC3E}">
        <p14:creationId xmlns:p14="http://schemas.microsoft.com/office/powerpoint/2010/main" val="13765673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first thing you need to understand is that a website consists of a bunch of files saved on a hard disk. Just like your movies, music, or pictures</a:t>
            </a:r>
          </a:p>
          <a:p>
            <a:r>
              <a:rPr lang="en-US" sz="1200" b="0" i="0" kern="1200" dirty="0" smtClean="0">
                <a:solidFill>
                  <a:schemeClr val="tx1"/>
                </a:solidFill>
                <a:effectLst/>
                <a:latin typeface="+mn-lt"/>
                <a:ea typeface="+mn-ea"/>
                <a:cs typeface="+mn-cs"/>
              </a:rPr>
              <a:t>. However, there is one part that is unique for websites: they include computer code called HTML.</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As with every file, we need to store HTML files somewhere on a hard disk. </a:t>
            </a:r>
          </a:p>
          <a:p>
            <a:r>
              <a:rPr lang="en-US" sz="1200" b="0" i="0" kern="1200" dirty="0" smtClean="0">
                <a:solidFill>
                  <a:schemeClr val="tx1"/>
                </a:solidFill>
                <a:effectLst/>
                <a:latin typeface="+mn-lt"/>
                <a:ea typeface="+mn-ea"/>
                <a:cs typeface="+mn-cs"/>
              </a:rPr>
              <a:t>For the Internet, we use special, powerful computers called </a:t>
            </a:r>
            <a:r>
              <a:rPr lang="en-US" sz="1200" b="0" i="1" kern="1200" dirty="0" smtClean="0">
                <a:solidFill>
                  <a:schemeClr val="tx1"/>
                </a:solidFill>
                <a:effectLst/>
                <a:latin typeface="+mn-lt"/>
                <a:ea typeface="+mn-ea"/>
                <a:cs typeface="+mn-cs"/>
              </a:rPr>
              <a:t>servers</a:t>
            </a:r>
            <a:r>
              <a:rPr lang="en-US" sz="1200" b="0" i="0" kern="1200" dirty="0" smtClean="0">
                <a:solidFill>
                  <a:schemeClr val="tx1"/>
                </a:solidFill>
                <a:effectLst/>
                <a:latin typeface="+mn-lt"/>
                <a:ea typeface="+mn-ea"/>
                <a:cs typeface="+mn-cs"/>
              </a:rPr>
              <a:t>. They don't have a screen, mouse or a keyboard, because their main purpose is to store data and serve it. </a:t>
            </a:r>
          </a:p>
          <a:p>
            <a:r>
              <a:rPr lang="en-US" sz="1200" b="0" i="0" kern="1200" dirty="0" smtClean="0">
                <a:solidFill>
                  <a:schemeClr val="tx1"/>
                </a:solidFill>
                <a:effectLst/>
                <a:latin typeface="+mn-lt"/>
                <a:ea typeface="+mn-ea"/>
                <a:cs typeface="+mn-cs"/>
              </a:rPr>
              <a:t>That's why they're called </a:t>
            </a:r>
            <a:r>
              <a:rPr lang="en-US" sz="1200" b="0" i="1" kern="1200" dirty="0" smtClean="0">
                <a:solidFill>
                  <a:schemeClr val="tx1"/>
                </a:solidFill>
                <a:effectLst/>
                <a:latin typeface="+mn-lt"/>
                <a:ea typeface="+mn-ea"/>
                <a:cs typeface="+mn-cs"/>
              </a:rPr>
              <a:t>servers</a:t>
            </a:r>
            <a:r>
              <a:rPr lang="en-US" sz="1200" b="0" i="0" kern="1200" dirty="0" smtClean="0">
                <a:solidFill>
                  <a:schemeClr val="tx1"/>
                </a:solidFill>
                <a:effectLst/>
                <a:latin typeface="+mn-lt"/>
                <a:ea typeface="+mn-ea"/>
                <a:cs typeface="+mn-cs"/>
              </a:rPr>
              <a:t> – because they </a:t>
            </a:r>
            <a:r>
              <a:rPr lang="en-US" sz="1200" b="0" i="1" kern="1200" dirty="0" smtClean="0">
                <a:solidFill>
                  <a:schemeClr val="tx1"/>
                </a:solidFill>
                <a:effectLst/>
                <a:latin typeface="+mn-lt"/>
                <a:ea typeface="+mn-ea"/>
                <a:cs typeface="+mn-cs"/>
              </a:rPr>
              <a:t>serve </a:t>
            </a:r>
            <a:r>
              <a:rPr lang="en-US" sz="1200" b="0" i="0" kern="1200" dirty="0" smtClean="0">
                <a:solidFill>
                  <a:schemeClr val="tx1"/>
                </a:solidFill>
                <a:effectLst/>
                <a:latin typeface="+mn-lt"/>
                <a:ea typeface="+mn-ea"/>
                <a:cs typeface="+mn-cs"/>
              </a:rPr>
              <a:t>you data.</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Looks like a mess, right? In fact it is a network of connected machines (the above-mentioned </a:t>
            </a:r>
            <a:r>
              <a:rPr lang="en-US" sz="1200" b="0" i="1" kern="1200" dirty="0" smtClean="0">
                <a:solidFill>
                  <a:schemeClr val="tx1"/>
                </a:solidFill>
                <a:effectLst/>
                <a:latin typeface="+mn-lt"/>
                <a:ea typeface="+mn-ea"/>
                <a:cs typeface="+mn-cs"/>
              </a:rPr>
              <a:t>servers</a:t>
            </a:r>
            <a:r>
              <a:rPr lang="en-US" sz="1200" b="0" i="0" kern="1200" dirty="0" smtClean="0">
                <a:solidFill>
                  <a:schemeClr val="tx1"/>
                </a:solidFill>
                <a:effectLst/>
                <a:latin typeface="+mn-lt"/>
                <a:ea typeface="+mn-ea"/>
                <a:cs typeface="+mn-cs"/>
              </a:rPr>
              <a:t>). Hundreds of thousands of machines! Many, many kilometers of cables around the world! You can visit a Submarine Cable Map website (</a:t>
            </a:r>
            <a:r>
              <a:rPr lang="en-US" sz="1200" b="0" i="0" u="none" strike="noStrike" kern="1200" dirty="0" smtClean="0">
                <a:solidFill>
                  <a:schemeClr val="tx1"/>
                </a:solidFill>
                <a:effectLst/>
                <a:latin typeface="+mn-lt"/>
                <a:ea typeface="+mn-ea"/>
                <a:cs typeface="+mn-cs"/>
                <a:hlinkClick r:id="rId3"/>
              </a:rPr>
              <a:t>http://submarinecablemap.com</a:t>
            </a:r>
            <a:endParaRPr lang="en-US" sz="1200" b="0" i="0" u="none" strike="noStrike" kern="1200" dirty="0" smtClean="0">
              <a:solidFill>
                <a:schemeClr val="tx1"/>
              </a:solidFill>
              <a:effectLst/>
              <a:latin typeface="+mn-lt"/>
              <a:ea typeface="+mn-ea"/>
              <a:cs typeface="+mn-cs"/>
            </a:endParaRPr>
          </a:p>
          <a:p>
            <a:endParaRPr lang="en-US" sz="1200" b="0" i="0" u="none" strike="noStrike"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But it is not possible to have a wire between every machine connected to the Internet. So, to reach a machine (for example, the one where </a:t>
            </a:r>
            <a:r>
              <a:rPr lang="en-US" sz="1200" b="0" i="0" u="none" strike="noStrike" kern="1200" dirty="0" smtClean="0">
                <a:solidFill>
                  <a:schemeClr val="tx1"/>
                </a:solidFill>
                <a:effectLst/>
                <a:latin typeface="+mn-lt"/>
                <a:ea typeface="+mn-ea"/>
                <a:cs typeface="+mn-cs"/>
                <a:hlinkClick r:id="rId4"/>
              </a:rPr>
              <a:t>https://djangogirls.org</a:t>
            </a:r>
            <a:r>
              <a:rPr lang="en-US" sz="1200" b="0" i="0" kern="1200" dirty="0" smtClean="0">
                <a:solidFill>
                  <a:schemeClr val="tx1"/>
                </a:solidFill>
                <a:effectLst/>
                <a:latin typeface="+mn-lt"/>
                <a:ea typeface="+mn-ea"/>
                <a:cs typeface="+mn-cs"/>
              </a:rPr>
              <a:t> is saved) we need to pass a request through many, many different machines.</a:t>
            </a: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3</a:t>
            </a:fld>
            <a:endParaRPr lang="en-US"/>
          </a:p>
        </p:txBody>
      </p:sp>
    </p:spTree>
    <p:extLst>
      <p:ext uri="{BB962C8B-B14F-4D97-AF65-F5344CB8AC3E}">
        <p14:creationId xmlns:p14="http://schemas.microsoft.com/office/powerpoint/2010/main" val="2033327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4</a:t>
            </a:fld>
            <a:endParaRPr lang="en-US"/>
          </a:p>
        </p:txBody>
      </p:sp>
    </p:spTree>
    <p:extLst>
      <p:ext uri="{BB962C8B-B14F-4D97-AF65-F5344CB8AC3E}">
        <p14:creationId xmlns:p14="http://schemas.microsoft.com/office/powerpoint/2010/main" val="20163937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5</a:t>
            </a:fld>
            <a:endParaRPr lang="en-US"/>
          </a:p>
        </p:txBody>
      </p:sp>
    </p:spTree>
    <p:extLst>
      <p:ext uri="{BB962C8B-B14F-4D97-AF65-F5344CB8AC3E}">
        <p14:creationId xmlns:p14="http://schemas.microsoft.com/office/powerpoint/2010/main" val="583333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6</a:t>
            </a:fld>
            <a:endParaRPr lang="en-US"/>
          </a:p>
        </p:txBody>
      </p:sp>
    </p:spTree>
    <p:extLst>
      <p:ext uri="{BB962C8B-B14F-4D97-AF65-F5344CB8AC3E}">
        <p14:creationId xmlns:p14="http://schemas.microsoft.com/office/powerpoint/2010/main" val="1493703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7</a:t>
            </a:fld>
            <a:endParaRPr lang="en-US"/>
          </a:p>
        </p:txBody>
      </p:sp>
    </p:spTree>
    <p:extLst>
      <p:ext uri="{BB962C8B-B14F-4D97-AF65-F5344CB8AC3E}">
        <p14:creationId xmlns:p14="http://schemas.microsoft.com/office/powerpoint/2010/main" val="18493275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8</a:t>
            </a:fld>
            <a:endParaRPr lang="en-US"/>
          </a:p>
        </p:txBody>
      </p:sp>
    </p:spTree>
    <p:extLst>
      <p:ext uri="{BB962C8B-B14F-4D97-AF65-F5344CB8AC3E}">
        <p14:creationId xmlns:p14="http://schemas.microsoft.com/office/powerpoint/2010/main" val="4931289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9</a:t>
            </a:fld>
            <a:endParaRPr lang="en-US"/>
          </a:p>
        </p:txBody>
      </p:sp>
    </p:spTree>
    <p:extLst>
      <p:ext uri="{BB962C8B-B14F-4D97-AF65-F5344CB8AC3E}">
        <p14:creationId xmlns:p14="http://schemas.microsoft.com/office/powerpoint/2010/main" val="19597103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995B21-B258-0041-85C6-CD6EF8BBFD8E}" type="slidenum">
              <a:rPr lang="en-US" smtClean="0"/>
              <a:t>10</a:t>
            </a:fld>
            <a:endParaRPr lang="en-US"/>
          </a:p>
        </p:txBody>
      </p:sp>
    </p:spTree>
    <p:extLst>
      <p:ext uri="{BB962C8B-B14F-4D97-AF65-F5344CB8AC3E}">
        <p14:creationId xmlns:p14="http://schemas.microsoft.com/office/powerpoint/2010/main" val="193432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E6CD89D-F872-D646-A1E6-F82E7801F07E}" type="datetimeFigureOut">
              <a:rPr lang="en-US" smtClean="0"/>
              <a:t>10/11/18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BC479-8091-7442-9466-5C8A01F46D8C}" type="slidenum">
              <a:rPr lang="en-US" smtClean="0"/>
              <a:t>‹#›</a:t>
            </a:fld>
            <a:endParaRPr lang="en-US"/>
          </a:p>
        </p:txBody>
      </p:sp>
    </p:spTree>
    <p:extLst>
      <p:ext uri="{BB962C8B-B14F-4D97-AF65-F5344CB8AC3E}">
        <p14:creationId xmlns:p14="http://schemas.microsoft.com/office/powerpoint/2010/main" val="1117087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E6CD89D-F872-D646-A1E6-F82E7801F07E}" type="datetimeFigureOut">
              <a:rPr lang="en-US" smtClean="0"/>
              <a:t>10/11/18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BC479-8091-7442-9466-5C8A01F46D8C}" type="slidenum">
              <a:rPr lang="en-US" smtClean="0"/>
              <a:t>‹#›</a:t>
            </a:fld>
            <a:endParaRPr lang="en-US"/>
          </a:p>
        </p:txBody>
      </p:sp>
    </p:spTree>
    <p:extLst>
      <p:ext uri="{BB962C8B-B14F-4D97-AF65-F5344CB8AC3E}">
        <p14:creationId xmlns:p14="http://schemas.microsoft.com/office/powerpoint/2010/main" val="6449664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E6CD89D-F872-D646-A1E6-F82E7801F07E}" type="datetimeFigureOut">
              <a:rPr lang="en-US" smtClean="0"/>
              <a:t>10/11/18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BC479-8091-7442-9466-5C8A01F46D8C}" type="slidenum">
              <a:rPr lang="en-US" smtClean="0"/>
              <a:t>‹#›</a:t>
            </a:fld>
            <a:endParaRPr lang="en-US"/>
          </a:p>
        </p:txBody>
      </p:sp>
    </p:spTree>
    <p:extLst>
      <p:ext uri="{BB962C8B-B14F-4D97-AF65-F5344CB8AC3E}">
        <p14:creationId xmlns:p14="http://schemas.microsoft.com/office/powerpoint/2010/main" val="1600637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E6CD89D-F872-D646-A1E6-F82E7801F07E}" type="datetimeFigureOut">
              <a:rPr lang="en-US" smtClean="0"/>
              <a:t>10/11/18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BC479-8091-7442-9466-5C8A01F46D8C}" type="slidenum">
              <a:rPr lang="en-US" smtClean="0"/>
              <a:t>‹#›</a:t>
            </a:fld>
            <a:endParaRPr lang="en-US"/>
          </a:p>
        </p:txBody>
      </p:sp>
    </p:spTree>
    <p:extLst>
      <p:ext uri="{BB962C8B-B14F-4D97-AF65-F5344CB8AC3E}">
        <p14:creationId xmlns:p14="http://schemas.microsoft.com/office/powerpoint/2010/main" val="1586965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E6CD89D-F872-D646-A1E6-F82E7801F07E}" type="datetimeFigureOut">
              <a:rPr lang="en-US" smtClean="0"/>
              <a:t>10/11/18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6BC479-8091-7442-9466-5C8A01F46D8C}" type="slidenum">
              <a:rPr lang="en-US" smtClean="0"/>
              <a:t>‹#›</a:t>
            </a:fld>
            <a:endParaRPr lang="en-US"/>
          </a:p>
        </p:txBody>
      </p:sp>
    </p:spTree>
    <p:extLst>
      <p:ext uri="{BB962C8B-B14F-4D97-AF65-F5344CB8AC3E}">
        <p14:creationId xmlns:p14="http://schemas.microsoft.com/office/powerpoint/2010/main" val="380145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6CD89D-F872-D646-A1E6-F82E7801F07E}" type="datetimeFigureOut">
              <a:rPr lang="en-US" smtClean="0"/>
              <a:t>10/11/18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6BC479-8091-7442-9466-5C8A01F46D8C}" type="slidenum">
              <a:rPr lang="en-US" smtClean="0"/>
              <a:t>‹#›</a:t>
            </a:fld>
            <a:endParaRPr lang="en-US"/>
          </a:p>
        </p:txBody>
      </p:sp>
    </p:spTree>
    <p:extLst>
      <p:ext uri="{BB962C8B-B14F-4D97-AF65-F5344CB8AC3E}">
        <p14:creationId xmlns:p14="http://schemas.microsoft.com/office/powerpoint/2010/main" val="334476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E6CD89D-F872-D646-A1E6-F82E7801F07E}" type="datetimeFigureOut">
              <a:rPr lang="en-US" smtClean="0"/>
              <a:t>10/11/18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6BC479-8091-7442-9466-5C8A01F46D8C}" type="slidenum">
              <a:rPr lang="en-US" smtClean="0"/>
              <a:t>‹#›</a:t>
            </a:fld>
            <a:endParaRPr lang="en-US"/>
          </a:p>
        </p:txBody>
      </p:sp>
    </p:spTree>
    <p:extLst>
      <p:ext uri="{BB962C8B-B14F-4D97-AF65-F5344CB8AC3E}">
        <p14:creationId xmlns:p14="http://schemas.microsoft.com/office/powerpoint/2010/main" val="15754614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E6CD89D-F872-D646-A1E6-F82E7801F07E}" type="datetimeFigureOut">
              <a:rPr lang="en-US" smtClean="0"/>
              <a:t>10/11/18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6BC479-8091-7442-9466-5C8A01F46D8C}" type="slidenum">
              <a:rPr lang="en-US" smtClean="0"/>
              <a:t>‹#›</a:t>
            </a:fld>
            <a:endParaRPr lang="en-US"/>
          </a:p>
        </p:txBody>
      </p:sp>
    </p:spTree>
    <p:extLst>
      <p:ext uri="{BB962C8B-B14F-4D97-AF65-F5344CB8AC3E}">
        <p14:creationId xmlns:p14="http://schemas.microsoft.com/office/powerpoint/2010/main" val="307189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6CD89D-F872-D646-A1E6-F82E7801F07E}" type="datetimeFigureOut">
              <a:rPr lang="en-US" smtClean="0"/>
              <a:t>10/11/18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6BC479-8091-7442-9466-5C8A01F46D8C}" type="slidenum">
              <a:rPr lang="en-US" smtClean="0"/>
              <a:t>‹#›</a:t>
            </a:fld>
            <a:endParaRPr lang="en-US"/>
          </a:p>
        </p:txBody>
      </p:sp>
    </p:spTree>
    <p:extLst>
      <p:ext uri="{BB962C8B-B14F-4D97-AF65-F5344CB8AC3E}">
        <p14:creationId xmlns:p14="http://schemas.microsoft.com/office/powerpoint/2010/main" val="375272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E6CD89D-F872-D646-A1E6-F82E7801F07E}" type="datetimeFigureOut">
              <a:rPr lang="en-US" smtClean="0"/>
              <a:t>10/11/18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6BC479-8091-7442-9466-5C8A01F46D8C}" type="slidenum">
              <a:rPr lang="en-US" smtClean="0"/>
              <a:t>‹#›</a:t>
            </a:fld>
            <a:endParaRPr lang="en-US"/>
          </a:p>
        </p:txBody>
      </p:sp>
    </p:spTree>
    <p:extLst>
      <p:ext uri="{BB962C8B-B14F-4D97-AF65-F5344CB8AC3E}">
        <p14:creationId xmlns:p14="http://schemas.microsoft.com/office/powerpoint/2010/main" val="47016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E6CD89D-F872-D646-A1E6-F82E7801F07E}" type="datetimeFigureOut">
              <a:rPr lang="en-US" smtClean="0"/>
              <a:t>10/11/18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6BC479-8091-7442-9466-5C8A01F46D8C}" type="slidenum">
              <a:rPr lang="en-US" smtClean="0"/>
              <a:t>‹#›</a:t>
            </a:fld>
            <a:endParaRPr lang="en-US"/>
          </a:p>
        </p:txBody>
      </p:sp>
    </p:spTree>
    <p:extLst>
      <p:ext uri="{BB962C8B-B14F-4D97-AF65-F5344CB8AC3E}">
        <p14:creationId xmlns:p14="http://schemas.microsoft.com/office/powerpoint/2010/main" val="207341358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6CD89D-F872-D646-A1E6-F82E7801F07E}" type="datetimeFigureOut">
              <a:rPr lang="en-US" smtClean="0"/>
              <a:t>10/11/18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6BC479-8091-7442-9466-5C8A01F46D8C}" type="slidenum">
              <a:rPr lang="en-US" smtClean="0"/>
              <a:t>‹#›</a:t>
            </a:fld>
            <a:endParaRPr lang="en-US"/>
          </a:p>
        </p:txBody>
      </p:sp>
    </p:spTree>
    <p:extLst>
      <p:ext uri="{BB962C8B-B14F-4D97-AF65-F5344CB8AC3E}">
        <p14:creationId xmlns:p14="http://schemas.microsoft.com/office/powerpoint/2010/main" val="139937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hyperlink" Target="https://www.w3schools.com/tags/ref_byfunc.asp" TargetMode="Externa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velf/Data_Analysis_with_Python/blob/master/Lecture2/" TargetMode="External"/><Relationship Id="rId4" Type="http://schemas.openxmlformats.org/officeDocument/2006/relationships/hyperlink" Target="https://tutorial.djangogirls.org/en/how_the_internet_works/" TargetMode="External"/><Relationship Id="rId5" Type="http://schemas.openxmlformats.org/officeDocument/2006/relationships/hyperlink" Target="https://www.analyticsvidhya.com/blog/2015/10/beginner-guide-web-scraping-beautiful-soup-python/" TargetMode="External"/><Relationship Id="rId6" Type="http://schemas.openxmlformats.org/officeDocument/2006/relationships/hyperlink" Target="https://towardsdatascience.com/an-introduction-to-web-scraping-with-python-bc9563fe8860" TargetMode="External"/><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6858000"/>
          </a:xfrm>
          <a:prstGeom prst="rect">
            <a:avLst/>
          </a:prstGeom>
        </p:spPr>
      </p:pic>
      <p:sp>
        <p:nvSpPr>
          <p:cNvPr id="2" name="Title 1"/>
          <p:cNvSpPr>
            <a:spLocks noGrp="1"/>
          </p:cNvSpPr>
          <p:nvPr>
            <p:ph type="ctrTitle"/>
          </p:nvPr>
        </p:nvSpPr>
        <p:spPr>
          <a:xfrm>
            <a:off x="0" y="600075"/>
            <a:ext cx="4362451" cy="2387600"/>
          </a:xfrm>
        </p:spPr>
        <p:txBody>
          <a:bodyPr/>
          <a:lstStyle/>
          <a:p>
            <a:r>
              <a:rPr lang="en-US" smtClean="0"/>
              <a:t>INTRO</a:t>
            </a:r>
            <a:br>
              <a:rPr lang="en-US" smtClean="0"/>
            </a:br>
            <a:r>
              <a:rPr lang="en-US" smtClean="0"/>
              <a:t>to</a:t>
            </a:r>
            <a:endParaRPr lang="en-US" dirty="0"/>
          </a:p>
        </p:txBody>
      </p:sp>
    </p:spTree>
    <p:extLst>
      <p:ext uri="{BB962C8B-B14F-4D97-AF65-F5344CB8AC3E}">
        <p14:creationId xmlns:p14="http://schemas.microsoft.com/office/powerpoint/2010/main" val="390581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455" y="523874"/>
            <a:ext cx="11691747" cy="5834064"/>
          </a:xfrm>
          <a:prstGeom prst="rect">
            <a:avLst/>
          </a:prstGeom>
        </p:spPr>
      </p:pic>
    </p:spTree>
    <p:extLst>
      <p:ext uri="{BB962C8B-B14F-4D97-AF65-F5344CB8AC3E}">
        <p14:creationId xmlns:p14="http://schemas.microsoft.com/office/powerpoint/2010/main" val="9083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1492710" cy="6858000"/>
          </a:xfrm>
          <a:prstGeom prst="rect">
            <a:avLst/>
          </a:prstGeom>
        </p:spPr>
      </p:pic>
    </p:spTree>
    <p:extLst>
      <p:ext uri="{BB962C8B-B14F-4D97-AF65-F5344CB8AC3E}">
        <p14:creationId xmlns:p14="http://schemas.microsoft.com/office/powerpoint/2010/main" val="180509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What is HTML?</a:t>
            </a:r>
            <a:endParaRPr lang="en-US"/>
          </a:p>
        </p:txBody>
      </p:sp>
      <p:sp>
        <p:nvSpPr>
          <p:cNvPr id="3" name="Content Placeholder 2"/>
          <p:cNvSpPr>
            <a:spLocks noGrp="1"/>
          </p:cNvSpPr>
          <p:nvPr>
            <p:ph idx="1"/>
          </p:nvPr>
        </p:nvSpPr>
        <p:spPr/>
        <p:txBody>
          <a:bodyPr>
            <a:normAutofit/>
          </a:bodyPr>
          <a:lstStyle/>
          <a:p>
            <a:r>
              <a:rPr lang="en-US" dirty="0" smtClean="0"/>
              <a:t>HTML </a:t>
            </a:r>
            <a:r>
              <a:rPr lang="en-US" dirty="0"/>
              <a:t>stands for "</a:t>
            </a:r>
            <a:r>
              <a:rPr lang="en-US" dirty="0" err="1"/>
              <a:t>HyperText</a:t>
            </a:r>
            <a:r>
              <a:rPr lang="en-US" dirty="0"/>
              <a:t> Markup Language". </a:t>
            </a:r>
            <a:endParaRPr lang="en-US" dirty="0" smtClean="0"/>
          </a:p>
          <a:p>
            <a:r>
              <a:rPr lang="en-US" dirty="0" err="1" smtClean="0"/>
              <a:t>HyperText</a:t>
            </a:r>
            <a:r>
              <a:rPr lang="en-US" dirty="0" smtClean="0"/>
              <a:t> </a:t>
            </a:r>
            <a:r>
              <a:rPr lang="en-US" dirty="0"/>
              <a:t>means it's a type of text that supports hyperlinks between pages. </a:t>
            </a:r>
            <a:endParaRPr lang="en-US" dirty="0" smtClean="0"/>
          </a:p>
          <a:p>
            <a:r>
              <a:rPr lang="en-US" dirty="0" smtClean="0"/>
              <a:t>Markup means </a:t>
            </a:r>
            <a:r>
              <a:rPr lang="en-US" dirty="0"/>
              <a:t>we have taken a document and marked it up with code to tell something (in this case, a browser) how to interpret the page. </a:t>
            </a:r>
            <a:endParaRPr lang="en-US" dirty="0" smtClean="0"/>
          </a:p>
          <a:p>
            <a:r>
              <a:rPr lang="en-US" dirty="0" smtClean="0"/>
              <a:t>HTML code is built with tags, each one starting with &lt; and ending with &gt;. These tags represent markup elements.</a:t>
            </a:r>
            <a:endParaRPr lang="en-US" dirty="0"/>
          </a:p>
        </p:txBody>
      </p:sp>
    </p:spTree>
    <p:extLst>
      <p:ext uri="{BB962C8B-B14F-4D97-AF65-F5344CB8AC3E}">
        <p14:creationId xmlns:p14="http://schemas.microsoft.com/office/powerpoint/2010/main" val="1316849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Most important HTML tags</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0117" y="1543051"/>
            <a:ext cx="5991770" cy="4686300"/>
          </a:xfrm>
          <a:prstGeom prst="rect">
            <a:avLst/>
          </a:prstGeom>
        </p:spPr>
      </p:pic>
    </p:spTree>
    <p:extLst>
      <p:ext uri="{BB962C8B-B14F-4D97-AF65-F5344CB8AC3E}">
        <p14:creationId xmlns:p14="http://schemas.microsoft.com/office/powerpoint/2010/main" val="350851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625" y="0"/>
            <a:ext cx="8308102" cy="6858000"/>
          </a:xfrm>
          <a:prstGeom prst="rect">
            <a:avLst/>
          </a:prstGeom>
        </p:spPr>
      </p:pic>
      <p:sp>
        <p:nvSpPr>
          <p:cNvPr id="4" name="TextBox 3"/>
          <p:cNvSpPr txBox="1"/>
          <p:nvPr/>
        </p:nvSpPr>
        <p:spPr>
          <a:xfrm>
            <a:off x="8972549" y="2386013"/>
            <a:ext cx="2886075" cy="369332"/>
          </a:xfrm>
          <a:prstGeom prst="rect">
            <a:avLst/>
          </a:prstGeom>
          <a:noFill/>
        </p:spPr>
        <p:txBody>
          <a:bodyPr wrap="square" rtlCol="0">
            <a:spAutoFit/>
          </a:bodyPr>
          <a:lstStyle/>
          <a:p>
            <a:r>
              <a:rPr lang="en-US" dirty="0" smtClean="0">
                <a:hlinkClick r:id="rId4"/>
              </a:rPr>
              <a:t>More styling elements here</a:t>
            </a:r>
            <a:endParaRPr lang="en-US" dirty="0"/>
          </a:p>
        </p:txBody>
      </p:sp>
    </p:spTree>
    <p:extLst>
      <p:ext uri="{BB962C8B-B14F-4D97-AF65-F5344CB8AC3E}">
        <p14:creationId xmlns:p14="http://schemas.microsoft.com/office/powerpoint/2010/main" val="535457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862012" y="809922"/>
            <a:ext cx="9825037" cy="1384995"/>
          </a:xfrm>
          <a:prstGeom prst="rect">
            <a:avLst/>
          </a:prstGeom>
        </p:spPr>
        <p:txBody>
          <a:bodyPr wrap="square">
            <a:spAutoFit/>
          </a:bodyPr>
          <a:lstStyle/>
          <a:p>
            <a:r>
              <a:rPr lang="en-US" sz="2800" b="1" dirty="0"/>
              <a:t>T</a:t>
            </a:r>
            <a:r>
              <a:rPr lang="en-US" sz="2800" b="1" dirty="0" smtClean="0"/>
              <a:t>ag helps to navigate through the website, and that is what we use when we decide which part of the html file we would like to store. Let’s see an example!</a:t>
            </a:r>
            <a:endParaRPr lang="en-US" sz="2800" b="1" dirty="0" smtClean="0"/>
          </a:p>
        </p:txBody>
      </p:sp>
    </p:spTree>
    <p:extLst>
      <p:ext uri="{BB962C8B-B14F-4D97-AF65-F5344CB8AC3E}">
        <p14:creationId xmlns:p14="http://schemas.microsoft.com/office/powerpoint/2010/main" val="1143677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38199" y="2062847"/>
            <a:ext cx="8577263" cy="2308324"/>
          </a:xfrm>
          <a:prstGeom prst="rect">
            <a:avLst/>
          </a:prstGeom>
        </p:spPr>
        <p:txBody>
          <a:bodyPr wrap="square">
            <a:spAutoFit/>
          </a:bodyPr>
          <a:lstStyle/>
          <a:p>
            <a:r>
              <a:rPr lang="en-US" dirty="0" smtClean="0">
                <a:hlinkClick r:id="rId3"/>
              </a:rPr>
              <a:t>https://github.com/velf/Data_Analysis_with_Python/blob/master/Lecture2/</a:t>
            </a:r>
            <a:endParaRPr lang="en-US" dirty="0" smtClean="0"/>
          </a:p>
          <a:p>
            <a:r>
              <a:rPr lang="en-US" dirty="0" smtClean="0">
                <a:hlinkClick r:id="rId4"/>
              </a:rPr>
              <a:t>https://tutorial.djangogirls.org/en/how_the_internet_works/</a:t>
            </a:r>
            <a:endParaRPr lang="en-US" dirty="0" smtClean="0"/>
          </a:p>
          <a:p>
            <a:r>
              <a:rPr lang="en-US" dirty="0" smtClean="0">
                <a:hlinkClick r:id="rId5"/>
              </a:rPr>
              <a:t>https://www.analyticsvidhya.com/blog/2015/10/beginner-guide-web-scraping-beautiful-soup-python/</a:t>
            </a:r>
            <a:endParaRPr lang="en-US" dirty="0" smtClean="0"/>
          </a:p>
          <a:p>
            <a:r>
              <a:rPr lang="en-US" dirty="0" smtClean="0">
                <a:hlinkClick r:id="rId6"/>
              </a:rPr>
              <a:t>https://towardsdatascience.com/an-introduction-to-web-scraping-with-python-bc9563fe8860</a:t>
            </a:r>
            <a:endParaRPr lang="en-US" dirty="0" smtClean="0"/>
          </a:p>
          <a:p>
            <a:endParaRPr lang="en-US" dirty="0" smtClean="0"/>
          </a:p>
          <a:p>
            <a:endParaRPr lang="en-US" dirty="0"/>
          </a:p>
        </p:txBody>
      </p:sp>
      <p:sp>
        <p:nvSpPr>
          <p:cNvPr id="4" name="Title 1"/>
          <p:cNvSpPr>
            <a:spLocks noGrp="1"/>
          </p:cNvSpPr>
          <p:nvPr>
            <p:ph type="title"/>
          </p:nvPr>
        </p:nvSpPr>
        <p:spPr>
          <a:xfrm>
            <a:off x="838200" y="365125"/>
            <a:ext cx="10515600" cy="1325563"/>
          </a:xfrm>
        </p:spPr>
        <p:txBody>
          <a:bodyPr/>
          <a:lstStyle/>
          <a:p>
            <a:r>
              <a:rPr lang="en-US" dirty="0" smtClean="0"/>
              <a:t>More about scraping..</a:t>
            </a:r>
            <a:endParaRPr lang="en-US" dirty="0"/>
          </a:p>
        </p:txBody>
      </p:sp>
    </p:spTree>
    <p:extLst>
      <p:ext uri="{BB962C8B-B14F-4D97-AF65-F5344CB8AC3E}">
        <p14:creationId xmlns:p14="http://schemas.microsoft.com/office/powerpoint/2010/main" val="16808101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Scraping?</a:t>
            </a:r>
            <a:endParaRPr lang="en-US" dirty="0"/>
          </a:p>
        </p:txBody>
      </p:sp>
      <p:sp>
        <p:nvSpPr>
          <p:cNvPr id="3" name="Content Placeholder 2"/>
          <p:cNvSpPr>
            <a:spLocks noGrp="1"/>
          </p:cNvSpPr>
          <p:nvPr>
            <p:ph idx="1"/>
          </p:nvPr>
        </p:nvSpPr>
        <p:spPr/>
        <p:txBody>
          <a:bodyPr/>
          <a:lstStyle/>
          <a:p>
            <a:r>
              <a:rPr lang="en-US" dirty="0"/>
              <a:t>Web scraping is the process of automatically collecting information from the World Wide </a:t>
            </a:r>
            <a:r>
              <a:rPr lang="en-US" dirty="0" smtClean="0"/>
              <a:t>Web</a:t>
            </a:r>
          </a:p>
          <a:p>
            <a:r>
              <a:rPr lang="en-US" dirty="0"/>
              <a:t>W</a:t>
            </a:r>
            <a:r>
              <a:rPr lang="en-US" dirty="0" smtClean="0"/>
              <a:t>e all have done it somehow, but </a:t>
            </a:r>
            <a:r>
              <a:rPr lang="en-US" i="1" dirty="0" smtClean="0"/>
              <a:t>copy &amp; paste</a:t>
            </a:r>
            <a:r>
              <a:rPr lang="en-US" dirty="0" smtClean="0"/>
              <a:t> is not so efficient..</a:t>
            </a:r>
            <a:endParaRPr lang="en-US" dirty="0" smtClean="0"/>
          </a:p>
        </p:txBody>
      </p:sp>
    </p:spTree>
    <p:extLst>
      <p:ext uri="{BB962C8B-B14F-4D97-AF65-F5344CB8AC3E}">
        <p14:creationId xmlns:p14="http://schemas.microsoft.com/office/powerpoint/2010/main" val="1578715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the Internet work?</a:t>
            </a:r>
            <a:endParaRPr lang="en-US" dirty="0"/>
          </a:p>
        </p:txBody>
      </p:sp>
      <p:pic>
        <p:nvPicPr>
          <p:cNvPr id="4" name="Picture 3"/>
          <p:cNvPicPr>
            <a:picLocks noChangeAspect="1"/>
          </p:cNvPicPr>
          <p:nvPr/>
        </p:nvPicPr>
        <p:blipFill>
          <a:blip r:embed="rId3"/>
          <a:stretch>
            <a:fillRect/>
          </a:stretch>
        </p:blipFill>
        <p:spPr>
          <a:xfrm>
            <a:off x="645459" y="1989614"/>
            <a:ext cx="7297271" cy="3733649"/>
          </a:xfrm>
          <a:prstGeom prst="rect">
            <a:avLst/>
          </a:prstGeom>
        </p:spPr>
      </p:pic>
      <p:pic>
        <p:nvPicPr>
          <p:cNvPr id="5" name="Picture 4"/>
          <p:cNvPicPr>
            <a:picLocks noChangeAspect="1"/>
          </p:cNvPicPr>
          <p:nvPr/>
        </p:nvPicPr>
        <p:blipFill>
          <a:blip r:embed="rId4"/>
          <a:stretch>
            <a:fillRect/>
          </a:stretch>
        </p:blipFill>
        <p:spPr>
          <a:xfrm>
            <a:off x="7729981" y="2345824"/>
            <a:ext cx="3852420" cy="3021231"/>
          </a:xfrm>
          <a:prstGeom prst="rect">
            <a:avLst/>
          </a:prstGeom>
        </p:spPr>
      </p:pic>
    </p:spTree>
    <p:extLst>
      <p:ext uri="{BB962C8B-B14F-4D97-AF65-F5344CB8AC3E}">
        <p14:creationId xmlns:p14="http://schemas.microsoft.com/office/powerpoint/2010/main" val="1355346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link?</a:t>
            </a:r>
            <a:endParaRPr lang="en-US" dirty="0"/>
          </a:p>
        </p:txBody>
      </p:sp>
      <p:sp>
        <p:nvSpPr>
          <p:cNvPr id="3" name="Content Placeholder 2"/>
          <p:cNvSpPr>
            <a:spLocks noGrp="1"/>
          </p:cNvSpPr>
          <p:nvPr>
            <p:ph idx="1"/>
          </p:nvPr>
        </p:nvSpPr>
        <p:spPr/>
        <p:txBody>
          <a:bodyPr/>
          <a:lstStyle/>
          <a:p>
            <a:pPr marL="0" indent="0">
              <a:buNone/>
            </a:pPr>
            <a:r>
              <a:rPr lang="en-US" dirty="0"/>
              <a:t>A </a:t>
            </a:r>
            <a:r>
              <a:rPr lang="en-US" b="1" dirty="0"/>
              <a:t>hyperlink</a:t>
            </a:r>
            <a:r>
              <a:rPr lang="en-US" dirty="0"/>
              <a:t>, or simply a </a:t>
            </a:r>
            <a:r>
              <a:rPr lang="en-US" b="1" dirty="0"/>
              <a:t>link</a:t>
            </a:r>
            <a:r>
              <a:rPr lang="en-US" dirty="0"/>
              <a:t>, is a reference </a:t>
            </a:r>
            <a:r>
              <a:rPr lang="en-US" dirty="0" smtClean="0"/>
              <a:t>to data</a:t>
            </a:r>
            <a:r>
              <a:rPr lang="en-US" dirty="0"/>
              <a:t> that the reader can directly follow either by clicking, tapping, or </a:t>
            </a:r>
            <a:r>
              <a:rPr lang="en-US" dirty="0" smtClean="0"/>
              <a:t>hovering.</a:t>
            </a:r>
            <a:r>
              <a:rPr lang="en-US" baseline="30000" dirty="0"/>
              <a:t> </a:t>
            </a:r>
            <a:r>
              <a:rPr lang="en-US" dirty="0" smtClean="0"/>
              <a:t>A </a:t>
            </a:r>
            <a:r>
              <a:rPr lang="en-US" dirty="0"/>
              <a:t>hyperlink points to a whole document or to a specific element within a document. </a:t>
            </a:r>
          </a:p>
        </p:txBody>
      </p:sp>
      <p:sp>
        <p:nvSpPr>
          <p:cNvPr id="4" name="Title 1"/>
          <p:cNvSpPr txBox="1">
            <a:spLocks/>
          </p:cNvSpPr>
          <p:nvPr/>
        </p:nvSpPr>
        <p:spPr>
          <a:xfrm>
            <a:off x="3916680" y="4001294"/>
            <a:ext cx="486156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Why is it useful</a:t>
            </a:r>
            <a:r>
              <a:rPr lang="en-US" dirty="0"/>
              <a:t>?</a:t>
            </a:r>
          </a:p>
        </p:txBody>
      </p:sp>
    </p:spTree>
    <p:extLst>
      <p:ext uri="{BB962C8B-B14F-4D97-AF65-F5344CB8AC3E}">
        <p14:creationId xmlns:p14="http://schemas.microsoft.com/office/powerpoint/2010/main" val="951329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588" y="225593"/>
            <a:ext cx="12018195" cy="6246645"/>
          </a:xfrm>
          <a:prstGeom prst="rect">
            <a:avLst/>
          </a:prstGeom>
        </p:spPr>
      </p:pic>
    </p:spTree>
    <p:extLst>
      <p:ext uri="{BB962C8B-B14F-4D97-AF65-F5344CB8AC3E}">
        <p14:creationId xmlns:p14="http://schemas.microsoft.com/office/powerpoint/2010/main" val="13397363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28637"/>
            <a:ext cx="10058400" cy="2252184"/>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55800" y="3187700"/>
            <a:ext cx="8267700" cy="469900"/>
          </a:xfrm>
          <a:prstGeom prst="rect">
            <a:avLst/>
          </a:prstGeom>
        </p:spPr>
      </p:pic>
      <p:sp>
        <p:nvSpPr>
          <p:cNvPr id="5" name="Title 1"/>
          <p:cNvSpPr txBox="1">
            <a:spLocks/>
          </p:cNvSpPr>
          <p:nvPr/>
        </p:nvSpPr>
        <p:spPr>
          <a:xfrm>
            <a:off x="6157912" y="2943226"/>
            <a:ext cx="4065587" cy="2057400"/>
          </a:xfrm>
          <a:prstGeom prst="rect">
            <a:avLst/>
          </a:prstGeom>
          <a:ln>
            <a:solidFill>
              <a:srgbClr val="FCA6FF"/>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solidFill>
                  <a:srgbClr val="FCA6FF"/>
                </a:solidFill>
              </a:rPr>
              <a:t>What is that?</a:t>
            </a:r>
            <a:endParaRPr lang="en-US" b="1" dirty="0">
              <a:solidFill>
                <a:srgbClr val="FCA6FF"/>
              </a:solidFill>
            </a:endParaRPr>
          </a:p>
        </p:txBody>
      </p:sp>
    </p:spTree>
    <p:extLst>
      <p:ext uri="{BB962C8B-B14F-4D97-AF65-F5344CB8AC3E}">
        <p14:creationId xmlns:p14="http://schemas.microsoft.com/office/powerpoint/2010/main" val="1446481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888" y="244140"/>
            <a:ext cx="8267700" cy="46990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2775" y="714040"/>
            <a:ext cx="10545762" cy="5679702"/>
          </a:xfrm>
          <a:prstGeom prst="rect">
            <a:avLst/>
          </a:prstGeom>
        </p:spPr>
      </p:pic>
      <p:sp>
        <p:nvSpPr>
          <p:cNvPr id="5" name="Rectangle 4"/>
          <p:cNvSpPr/>
          <p:nvPr/>
        </p:nvSpPr>
        <p:spPr>
          <a:xfrm>
            <a:off x="257175" y="0"/>
            <a:ext cx="8629650" cy="110013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3794126" y="678321"/>
            <a:ext cx="4843462" cy="369332"/>
          </a:xfrm>
          <a:prstGeom prst="rect">
            <a:avLst/>
          </a:prstGeom>
          <a:noFill/>
        </p:spPr>
        <p:txBody>
          <a:bodyPr wrap="square" rtlCol="0">
            <a:spAutoFit/>
          </a:bodyPr>
          <a:lstStyle/>
          <a:p>
            <a:r>
              <a:rPr lang="en-US" dirty="0" smtClean="0">
                <a:solidFill>
                  <a:srgbClr val="FF0000"/>
                </a:solidFill>
              </a:rPr>
              <a:t>It redirects you to the same place</a:t>
            </a:r>
            <a:r>
              <a:rPr lang="mr-IN" dirty="0" smtClean="0">
                <a:solidFill>
                  <a:srgbClr val="FF0000"/>
                </a:solidFill>
              </a:rPr>
              <a:t>…</a:t>
            </a:r>
            <a:endParaRPr lang="en-US" dirty="0">
              <a:solidFill>
                <a:srgbClr val="FF0000"/>
              </a:solidFill>
            </a:endParaRPr>
          </a:p>
        </p:txBody>
      </p:sp>
    </p:spTree>
    <p:extLst>
      <p:ext uri="{BB962C8B-B14F-4D97-AF65-F5344CB8AC3E}">
        <p14:creationId xmlns:p14="http://schemas.microsoft.com/office/powerpoint/2010/main" val="585311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850" y="871537"/>
            <a:ext cx="10058400" cy="5690439"/>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64978" b="94644"/>
          <a:stretch/>
        </p:blipFill>
        <p:spPr>
          <a:xfrm>
            <a:off x="0" y="0"/>
            <a:ext cx="12549527" cy="1085850"/>
          </a:xfrm>
          <a:prstGeom prst="rect">
            <a:avLst/>
          </a:prstGeom>
        </p:spPr>
      </p:pic>
      <p:sp>
        <p:nvSpPr>
          <p:cNvPr id="3" name="Rectangle 2"/>
          <p:cNvSpPr/>
          <p:nvPr/>
        </p:nvSpPr>
        <p:spPr>
          <a:xfrm>
            <a:off x="10358438" y="0"/>
            <a:ext cx="1714500" cy="128587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109663" y="1814513"/>
            <a:ext cx="1714500" cy="75723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4685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455" y="523874"/>
            <a:ext cx="11691747" cy="5834064"/>
          </a:xfrm>
          <a:prstGeom prst="rect">
            <a:avLst/>
          </a:prstGeom>
        </p:spPr>
      </p:pic>
    </p:spTree>
    <p:extLst>
      <p:ext uri="{BB962C8B-B14F-4D97-AF65-F5344CB8AC3E}">
        <p14:creationId xmlns:p14="http://schemas.microsoft.com/office/powerpoint/2010/main" val="10580784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1026</TotalTime>
  <Words>562</Words>
  <Application>Microsoft Macintosh PowerPoint</Application>
  <PresentationFormat>Widescreen</PresentationFormat>
  <Paragraphs>56</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Calibri Light</vt:lpstr>
      <vt:lpstr>Mangal</vt:lpstr>
      <vt:lpstr>Arial</vt:lpstr>
      <vt:lpstr>Office Theme</vt:lpstr>
      <vt:lpstr>INTRO to</vt:lpstr>
      <vt:lpstr>What is Scraping?</vt:lpstr>
      <vt:lpstr>How does the Internet work?</vt:lpstr>
      <vt:lpstr>What is a link?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HTML?</vt:lpstr>
      <vt:lpstr>Most important HTML tags</vt:lpstr>
      <vt:lpstr>PowerPoint Presentation</vt:lpstr>
      <vt:lpstr>PowerPoint Presentation</vt:lpstr>
      <vt:lpstr>More about scraping..</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Scraping</dc:title>
  <dc:creator>vasarhelyi o</dc:creator>
  <cp:lastModifiedBy>vasarhelyi o</cp:lastModifiedBy>
  <cp:revision>8</cp:revision>
  <dcterms:created xsi:type="dcterms:W3CDTF">2018-10-11T14:25:52Z</dcterms:created>
  <dcterms:modified xsi:type="dcterms:W3CDTF">2018-10-12T07:32:33Z</dcterms:modified>
</cp:coreProperties>
</file>

<file path=docProps/thumbnail.jpeg>
</file>